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57" r:id="rId4"/>
    <p:sldId id="260" r:id="rId5"/>
    <p:sldId id="268" r:id="rId6"/>
    <p:sldId id="261" r:id="rId7"/>
    <p:sldId id="269" r:id="rId8"/>
    <p:sldId id="272" r:id="rId9"/>
    <p:sldId id="259" r:id="rId10"/>
    <p:sldId id="262" r:id="rId11"/>
    <p:sldId id="267" r:id="rId12"/>
    <p:sldId id="264" r:id="rId13"/>
    <p:sldId id="263" r:id="rId14"/>
    <p:sldId id="274" r:id="rId15"/>
    <p:sldId id="275" r:id="rId16"/>
    <p:sldId id="265" r:id="rId17"/>
    <p:sldId id="266" r:id="rId18"/>
    <p:sldId id="276" r:id="rId19"/>
    <p:sldId id="258" r:id="rId20"/>
    <p:sldId id="277" r:id="rId21"/>
    <p:sldId id="278" r:id="rId22"/>
    <p:sldId id="270"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4660"/>
  </p:normalViewPr>
  <p:slideViewPr>
    <p:cSldViewPr snapToGrid="0">
      <p:cViewPr>
        <p:scale>
          <a:sx n="84" d="100"/>
          <a:sy n="84" d="100"/>
        </p:scale>
        <p:origin x="45" y="3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8/8/2016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8/8/2016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8/8/2016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8/8/2016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8/8/2016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8/8/2016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are Mindsets?</a:t>
            </a:r>
          </a:p>
        </p:txBody>
      </p:sp>
      <p:sp>
        <p:nvSpPr>
          <p:cNvPr id="3" name="Subtitle 2"/>
          <p:cNvSpPr>
            <a:spLocks noGrp="1"/>
          </p:cNvSpPr>
          <p:nvPr>
            <p:ph type="subTitle" idx="1"/>
          </p:nvPr>
        </p:nvSpPr>
        <p:spPr/>
        <p:txBody>
          <a:bodyPr/>
          <a:lstStyle/>
          <a:p>
            <a:r>
              <a:rPr lang="en-US" dirty="0"/>
              <a:t>How can I change the way I think to be more successful?</a:t>
            </a:r>
          </a:p>
        </p:txBody>
      </p:sp>
      <p:pic>
        <p:nvPicPr>
          <p:cNvPr id="5" name="Picture 4" descr="https://mlsvc01-prod.s3.amazonaws.com/c20b8886be/3c45bd11-697d-4d7c-85e6-19c846103c4e.jpg"/>
          <p:cNvPicPr/>
          <p:nvPr/>
        </p:nvPicPr>
        <p:blipFill>
          <a:blip r:embed="rId2">
            <a:extLst>
              <a:ext uri="{28A0092B-C50C-407E-A947-70E740481C1C}">
                <a14:useLocalDpi xmlns:a14="http://schemas.microsoft.com/office/drawing/2010/main" val="0"/>
              </a:ext>
            </a:extLst>
          </a:blip>
          <a:srcRect/>
          <a:stretch>
            <a:fillRect/>
          </a:stretch>
        </p:blipFill>
        <p:spPr bwMode="auto">
          <a:xfrm>
            <a:off x="1742918" y="3285037"/>
            <a:ext cx="8514744" cy="2873269"/>
          </a:xfrm>
          <a:prstGeom prst="rect">
            <a:avLst/>
          </a:prstGeom>
          <a:noFill/>
          <a:ln>
            <a:noFill/>
          </a:ln>
        </p:spPr>
      </p:pic>
    </p:spTree>
    <p:extLst>
      <p:ext uri="{BB962C8B-B14F-4D97-AF65-F5344CB8AC3E}">
        <p14:creationId xmlns:p14="http://schemas.microsoft.com/office/powerpoint/2010/main" val="8635336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Which mindset do you have?</a:t>
            </a:r>
          </a:p>
        </p:txBody>
      </p:sp>
      <p:sp>
        <p:nvSpPr>
          <p:cNvPr id="5" name="Subtitle 4"/>
          <p:cNvSpPr>
            <a:spLocks noGrp="1"/>
          </p:cNvSpPr>
          <p:nvPr>
            <p:ph type="subTitle" idx="1"/>
          </p:nvPr>
        </p:nvSpPr>
        <p:spPr/>
        <p:txBody>
          <a:bodyPr/>
          <a:lstStyle/>
          <a:p>
            <a:r>
              <a:rPr lang="en-US" dirty="0"/>
              <a:t>Intelligence and personality mindsets</a:t>
            </a:r>
          </a:p>
        </p:txBody>
      </p:sp>
    </p:spTree>
    <p:extLst>
      <p:ext uri="{BB962C8B-B14F-4D97-AF65-F5344CB8AC3E}">
        <p14:creationId xmlns:p14="http://schemas.microsoft.com/office/powerpoint/2010/main" val="11325850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Mindset quiz instructions</a:t>
            </a:r>
          </a:p>
        </p:txBody>
      </p:sp>
      <p:sp>
        <p:nvSpPr>
          <p:cNvPr id="3" name="Content Placeholder 2"/>
          <p:cNvSpPr>
            <a:spLocks noGrp="1"/>
          </p:cNvSpPr>
          <p:nvPr>
            <p:ph idx="1"/>
          </p:nvPr>
        </p:nvSpPr>
        <p:spPr>
          <a:xfrm>
            <a:off x="581192" y="1581255"/>
            <a:ext cx="11029615" cy="4799337"/>
          </a:xfrm>
        </p:spPr>
        <p:txBody>
          <a:bodyPr>
            <a:normAutofit/>
          </a:bodyPr>
          <a:lstStyle/>
          <a:p>
            <a:pPr marL="0" indent="0">
              <a:buNone/>
            </a:pPr>
            <a:r>
              <a:rPr lang="en-US" sz="2800" b="1" dirty="0"/>
              <a:t>Materials needed: </a:t>
            </a:r>
            <a:r>
              <a:rPr lang="en-US" sz="2800" dirty="0"/>
              <a:t>whiteboard, dry erase marker/crayon, sock/eraser.</a:t>
            </a:r>
          </a:p>
          <a:p>
            <a:pPr marL="0" indent="0">
              <a:buNone/>
            </a:pPr>
            <a:endParaRPr lang="en-US" sz="2800" dirty="0"/>
          </a:p>
          <a:p>
            <a:pPr marL="342900" indent="-342900">
              <a:buFont typeface="+mj-lt"/>
              <a:buAutoNum type="arabicPeriod"/>
            </a:pPr>
            <a:r>
              <a:rPr lang="en-US" sz="2800" dirty="0"/>
              <a:t>On your whiteboard, </a:t>
            </a:r>
            <a:r>
              <a:rPr lang="en-US" sz="2800" b="1" dirty="0"/>
              <a:t>write the numbers 1 through 8</a:t>
            </a:r>
            <a:r>
              <a:rPr lang="en-US" sz="2800" dirty="0"/>
              <a:t>.</a:t>
            </a:r>
          </a:p>
          <a:p>
            <a:pPr marL="342900" indent="-342900">
              <a:buFont typeface="+mj-lt"/>
              <a:buAutoNum type="arabicPeriod"/>
            </a:pPr>
            <a:r>
              <a:rPr lang="en-US" sz="2800" dirty="0"/>
              <a:t>After reading each statement carefully, </a:t>
            </a:r>
            <a:r>
              <a:rPr lang="en-US" sz="2800" b="1" dirty="0"/>
              <a:t>write either  TRUE or FALSE </a:t>
            </a:r>
            <a:r>
              <a:rPr lang="en-US" sz="2800" dirty="0"/>
              <a:t>according to whether or not YOU agree or disagree with the statement.</a:t>
            </a:r>
          </a:p>
          <a:p>
            <a:pPr marL="342900" indent="-342900">
              <a:buFont typeface="+mj-lt"/>
              <a:buAutoNum type="arabicPeriod"/>
            </a:pPr>
            <a:r>
              <a:rPr lang="en-US" sz="2800" dirty="0"/>
              <a:t>Keep your responses private until we discuss the results after the quiz.</a:t>
            </a:r>
          </a:p>
        </p:txBody>
      </p:sp>
    </p:spTree>
    <p:extLst>
      <p:ext uri="{BB962C8B-B14F-4D97-AF65-F5344CB8AC3E}">
        <p14:creationId xmlns:p14="http://schemas.microsoft.com/office/powerpoint/2010/main" val="5687327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mindset do you have about intelligence?</a:t>
            </a:r>
          </a:p>
        </p:txBody>
      </p:sp>
      <p:sp>
        <p:nvSpPr>
          <p:cNvPr id="3" name="Content Placeholder 2"/>
          <p:cNvSpPr>
            <a:spLocks noGrp="1"/>
          </p:cNvSpPr>
          <p:nvPr>
            <p:ph idx="1"/>
          </p:nvPr>
        </p:nvSpPr>
        <p:spPr>
          <a:xfrm>
            <a:off x="581192" y="2180496"/>
            <a:ext cx="11029615" cy="4336498"/>
          </a:xfrm>
        </p:spPr>
        <p:txBody>
          <a:bodyPr>
            <a:normAutofit lnSpcReduction="10000"/>
          </a:bodyPr>
          <a:lstStyle/>
          <a:p>
            <a:pPr marL="342900" indent="-342900">
              <a:lnSpc>
                <a:spcPct val="150000"/>
              </a:lnSpc>
              <a:buFont typeface="+mj-lt"/>
              <a:buAutoNum type="arabicPeriod"/>
            </a:pPr>
            <a:r>
              <a:rPr lang="en-US" sz="2800" dirty="0"/>
              <a:t>Your intelligence is something very basic about you that you cannot change very much.</a:t>
            </a:r>
          </a:p>
          <a:p>
            <a:pPr marL="342900" indent="-342900">
              <a:lnSpc>
                <a:spcPct val="150000"/>
              </a:lnSpc>
              <a:buFont typeface="+mj-lt"/>
              <a:buAutoNum type="arabicPeriod"/>
            </a:pPr>
            <a:r>
              <a:rPr lang="en-US" sz="2800" dirty="0"/>
              <a:t>No matter how intelligence you have, you can always change it a bit.</a:t>
            </a:r>
          </a:p>
          <a:p>
            <a:pPr marL="342900" indent="-342900">
              <a:lnSpc>
                <a:spcPct val="150000"/>
              </a:lnSpc>
              <a:buFont typeface="+mj-lt"/>
              <a:buAutoNum type="arabicPeriod"/>
            </a:pPr>
            <a:r>
              <a:rPr lang="en-US" sz="2800" dirty="0"/>
              <a:t>You can learn new things, but you can’t really change how intelligent you are.</a:t>
            </a:r>
          </a:p>
          <a:p>
            <a:pPr marL="342900" indent="-342900">
              <a:lnSpc>
                <a:spcPct val="150000"/>
              </a:lnSpc>
              <a:buFont typeface="+mj-lt"/>
              <a:buAutoNum type="arabicPeriod"/>
            </a:pPr>
            <a:r>
              <a:rPr lang="en-US" sz="2800" dirty="0"/>
              <a:t>You can always substantially change how intelligent you are.</a:t>
            </a:r>
          </a:p>
        </p:txBody>
      </p:sp>
    </p:spTree>
    <p:extLst>
      <p:ext uri="{BB962C8B-B14F-4D97-AF65-F5344CB8AC3E}">
        <p14:creationId xmlns:p14="http://schemas.microsoft.com/office/powerpoint/2010/main" val="13060966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mindset do you have about Personality?</a:t>
            </a:r>
          </a:p>
        </p:txBody>
      </p:sp>
      <p:sp>
        <p:nvSpPr>
          <p:cNvPr id="3" name="Content Placeholder 2"/>
          <p:cNvSpPr>
            <a:spLocks noGrp="1"/>
          </p:cNvSpPr>
          <p:nvPr>
            <p:ph idx="1"/>
          </p:nvPr>
        </p:nvSpPr>
        <p:spPr>
          <a:xfrm>
            <a:off x="581192" y="2180496"/>
            <a:ext cx="11029615" cy="4225356"/>
          </a:xfrm>
        </p:spPr>
        <p:txBody>
          <a:bodyPr>
            <a:normAutofit fontScale="92500"/>
          </a:bodyPr>
          <a:lstStyle/>
          <a:p>
            <a:pPr marL="514350" indent="-514350">
              <a:lnSpc>
                <a:spcPct val="150000"/>
              </a:lnSpc>
              <a:buFont typeface="+mj-lt"/>
              <a:buAutoNum type="arabicPeriod" startAt="5"/>
            </a:pPr>
            <a:r>
              <a:rPr lang="en-US" sz="2800" dirty="0"/>
              <a:t>You are a certain kind of person, and there is not much that can be done to change that.</a:t>
            </a:r>
          </a:p>
          <a:p>
            <a:pPr marL="514350" indent="-514350">
              <a:lnSpc>
                <a:spcPct val="150000"/>
              </a:lnSpc>
              <a:buFont typeface="+mj-lt"/>
              <a:buAutoNum type="arabicPeriod" startAt="5"/>
            </a:pPr>
            <a:r>
              <a:rPr lang="en-US" sz="2800" dirty="0"/>
              <a:t>No matter what kind of person you are, you can always change substantially.</a:t>
            </a:r>
          </a:p>
          <a:p>
            <a:pPr marL="514350" indent="-514350">
              <a:lnSpc>
                <a:spcPct val="150000"/>
              </a:lnSpc>
              <a:buFont typeface="+mj-lt"/>
              <a:buAutoNum type="arabicPeriod" startAt="5"/>
            </a:pPr>
            <a:r>
              <a:rPr lang="en-US" sz="2800" dirty="0"/>
              <a:t>You can always change basic things about the kind of person you are.</a:t>
            </a:r>
          </a:p>
          <a:p>
            <a:pPr marL="514350" indent="-514350">
              <a:lnSpc>
                <a:spcPct val="150000"/>
              </a:lnSpc>
              <a:buFont typeface="+mj-lt"/>
              <a:buAutoNum type="arabicPeriod" startAt="5"/>
            </a:pPr>
            <a:r>
              <a:rPr lang="en-US" sz="2800" dirty="0"/>
              <a:t>You can do things differently, but the important parts of who you are can’t really be changed.</a:t>
            </a:r>
          </a:p>
        </p:txBody>
      </p:sp>
    </p:spTree>
    <p:extLst>
      <p:ext uri="{BB962C8B-B14F-4D97-AF65-F5344CB8AC3E}">
        <p14:creationId xmlns:p14="http://schemas.microsoft.com/office/powerpoint/2010/main" val="32727022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INTELLIGENCE AND MINDSET ANSWERS</a:t>
            </a:r>
          </a:p>
        </p:txBody>
      </p:sp>
      <p:sp>
        <p:nvSpPr>
          <p:cNvPr id="3" name="Content Placeholder 2"/>
          <p:cNvSpPr>
            <a:spLocks noGrp="1"/>
          </p:cNvSpPr>
          <p:nvPr>
            <p:ph idx="1"/>
          </p:nvPr>
        </p:nvSpPr>
        <p:spPr>
          <a:xfrm>
            <a:off x="581193" y="1554057"/>
            <a:ext cx="11029615" cy="4856847"/>
          </a:xfrm>
        </p:spPr>
        <p:txBody>
          <a:bodyPr>
            <a:noAutofit/>
          </a:bodyPr>
          <a:lstStyle/>
          <a:p>
            <a:pPr marL="342900" indent="-342900">
              <a:buFont typeface="+mj-lt"/>
              <a:buAutoNum type="arabicPeriod"/>
            </a:pPr>
            <a:r>
              <a:rPr lang="en-US" sz="2800" dirty="0"/>
              <a:t>Your intelligence is something very basic about you that you cannot change very much. </a:t>
            </a:r>
          </a:p>
          <a:p>
            <a:pPr marL="342900" indent="-342900">
              <a:lnSpc>
                <a:spcPct val="150000"/>
              </a:lnSpc>
              <a:buFont typeface="+mj-lt"/>
              <a:buAutoNum type="arabicPeriod"/>
            </a:pPr>
            <a:r>
              <a:rPr lang="en-US" sz="2800" dirty="0"/>
              <a:t>No matter how intelligence you have, you can always change it a bit. </a:t>
            </a:r>
          </a:p>
          <a:p>
            <a:pPr marL="342900" indent="-342900">
              <a:buFont typeface="+mj-lt"/>
              <a:buAutoNum type="arabicPeriod"/>
            </a:pPr>
            <a:r>
              <a:rPr lang="en-US" sz="2800" dirty="0"/>
              <a:t>You can learn new things, but you can’t really change how intelligent you are. </a:t>
            </a:r>
          </a:p>
          <a:p>
            <a:pPr marL="342900" indent="-342900">
              <a:lnSpc>
                <a:spcPct val="150000"/>
              </a:lnSpc>
              <a:buFont typeface="+mj-lt"/>
              <a:buAutoNum type="arabicPeriod"/>
            </a:pPr>
            <a:r>
              <a:rPr lang="en-US" sz="2800" dirty="0"/>
              <a:t>You can always substantially change how intelligent you are. </a:t>
            </a:r>
            <a:endParaRPr lang="en-US" sz="2800" b="1" dirty="0">
              <a:solidFill>
                <a:srgbClr val="C00000"/>
              </a:solidFill>
            </a:endParaRPr>
          </a:p>
        </p:txBody>
      </p:sp>
      <p:sp>
        <p:nvSpPr>
          <p:cNvPr id="4" name="Rectangle 3"/>
          <p:cNvSpPr/>
          <p:nvPr/>
        </p:nvSpPr>
        <p:spPr>
          <a:xfrm>
            <a:off x="3579301" y="2497506"/>
            <a:ext cx="2301148" cy="769441"/>
          </a:xfrm>
          <a:prstGeom prst="rect">
            <a:avLst/>
          </a:prstGeom>
          <a:noFill/>
        </p:spPr>
        <p:txBody>
          <a:bodyPr wrap="square" lIns="91440" tIns="45720" rIns="91440" bIns="45720">
            <a:spAutoFit/>
          </a:bodyPr>
          <a:lstStyle/>
          <a:p>
            <a:pPr algn="ctr"/>
            <a:r>
              <a:rPr lang="en-US" sz="4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FIXED</a:t>
            </a:r>
          </a:p>
        </p:txBody>
      </p:sp>
      <p:sp>
        <p:nvSpPr>
          <p:cNvPr id="5" name="Rectangle 4"/>
          <p:cNvSpPr/>
          <p:nvPr/>
        </p:nvSpPr>
        <p:spPr>
          <a:xfrm>
            <a:off x="9437784" y="5061281"/>
            <a:ext cx="2754216" cy="707886"/>
          </a:xfrm>
          <a:prstGeom prst="rect">
            <a:avLst/>
          </a:prstGeom>
          <a:noFill/>
        </p:spPr>
        <p:txBody>
          <a:bodyPr wrap="none" lIns="91440" tIns="45720" rIns="91440" bIns="45720">
            <a:spAutoFit/>
          </a:bodyPr>
          <a:lstStyle/>
          <a:p>
            <a:pPr algn="ctr"/>
            <a:r>
              <a:rPr lang="en-US" sz="4000" b="1" dirty="0">
                <a:ln w="9525">
                  <a:solidFill>
                    <a:schemeClr val="bg1"/>
                  </a:solidFill>
                  <a:prstDash val="solid"/>
                </a:ln>
                <a:solidFill>
                  <a:schemeClr val="accent6"/>
                </a:solidFill>
                <a:effectLst>
                  <a:outerShdw blurRad="12700" dist="38100" dir="2700000" algn="tl" rotWithShape="0">
                    <a:schemeClr val="bg1">
                      <a:lumMod val="50000"/>
                    </a:schemeClr>
                  </a:outerShdw>
                </a:effectLst>
              </a:rPr>
              <a:t>GROWTH</a:t>
            </a:r>
            <a:endParaRPr lang="en-US" sz="4400" b="1" dirty="0">
              <a:ln w="9525">
                <a:solidFill>
                  <a:schemeClr val="bg1"/>
                </a:solidFill>
                <a:prstDash val="solid"/>
              </a:ln>
              <a:solidFill>
                <a:schemeClr val="accent6"/>
              </a:solidFill>
              <a:effectLst>
                <a:outerShdw blurRad="12700" dist="38100" dir="2700000" algn="tl" rotWithShape="0">
                  <a:schemeClr val="bg1">
                    <a:lumMod val="50000"/>
                  </a:schemeClr>
                </a:outerShdw>
              </a:effectLst>
            </a:endParaRPr>
          </a:p>
        </p:txBody>
      </p:sp>
      <p:sp>
        <p:nvSpPr>
          <p:cNvPr id="6" name="Rectangle 5"/>
          <p:cNvSpPr/>
          <p:nvPr/>
        </p:nvSpPr>
        <p:spPr>
          <a:xfrm>
            <a:off x="1422969" y="4413030"/>
            <a:ext cx="2301148" cy="769441"/>
          </a:xfrm>
          <a:prstGeom prst="rect">
            <a:avLst/>
          </a:prstGeom>
          <a:noFill/>
        </p:spPr>
        <p:txBody>
          <a:bodyPr wrap="square" lIns="91440" tIns="45720" rIns="91440" bIns="45720">
            <a:spAutoFit/>
          </a:bodyPr>
          <a:lstStyle/>
          <a:p>
            <a:pPr algn="ctr"/>
            <a:r>
              <a:rPr lang="en-US" sz="4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FIXED</a:t>
            </a:r>
          </a:p>
        </p:txBody>
      </p:sp>
      <p:sp>
        <p:nvSpPr>
          <p:cNvPr id="7" name="Rectangle 6"/>
          <p:cNvSpPr/>
          <p:nvPr/>
        </p:nvSpPr>
        <p:spPr>
          <a:xfrm>
            <a:off x="9159541" y="2953726"/>
            <a:ext cx="2754216" cy="707886"/>
          </a:xfrm>
          <a:prstGeom prst="rect">
            <a:avLst/>
          </a:prstGeom>
          <a:noFill/>
        </p:spPr>
        <p:txBody>
          <a:bodyPr wrap="none" lIns="91440" tIns="45720" rIns="91440" bIns="45720">
            <a:spAutoFit/>
          </a:bodyPr>
          <a:lstStyle/>
          <a:p>
            <a:pPr algn="ctr"/>
            <a:r>
              <a:rPr lang="en-US" sz="4000" b="1" dirty="0">
                <a:ln w="9525">
                  <a:solidFill>
                    <a:schemeClr val="bg1"/>
                  </a:solidFill>
                  <a:prstDash val="solid"/>
                </a:ln>
                <a:solidFill>
                  <a:schemeClr val="accent6"/>
                </a:solidFill>
                <a:effectLst>
                  <a:outerShdw blurRad="12700" dist="38100" dir="2700000" algn="tl" rotWithShape="0">
                    <a:schemeClr val="bg1">
                      <a:lumMod val="50000"/>
                    </a:schemeClr>
                  </a:outerShdw>
                </a:effectLst>
              </a:rPr>
              <a:t>GROWTH</a:t>
            </a:r>
            <a:endParaRPr lang="en-US" sz="4400" b="1" dirty="0">
              <a:ln w="9525">
                <a:solidFill>
                  <a:schemeClr val="bg1"/>
                </a:solidFill>
                <a:prstDash val="solid"/>
              </a:ln>
              <a:solidFill>
                <a:schemeClr val="accent6"/>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6303550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ppt_x"/>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PERSONALITY AND MINDSET ANSWERS</a:t>
            </a:r>
          </a:p>
        </p:txBody>
      </p:sp>
      <p:sp>
        <p:nvSpPr>
          <p:cNvPr id="3" name="Content Placeholder 2"/>
          <p:cNvSpPr>
            <a:spLocks noGrp="1"/>
          </p:cNvSpPr>
          <p:nvPr>
            <p:ph idx="1"/>
          </p:nvPr>
        </p:nvSpPr>
        <p:spPr>
          <a:xfrm>
            <a:off x="469830" y="1715956"/>
            <a:ext cx="11629551" cy="5142044"/>
          </a:xfrm>
        </p:spPr>
        <p:txBody>
          <a:bodyPr>
            <a:normAutofit/>
          </a:bodyPr>
          <a:lstStyle/>
          <a:p>
            <a:pPr marL="514350" indent="-514350">
              <a:buFont typeface="+mj-lt"/>
              <a:buAutoNum type="arabicPeriod" startAt="5"/>
            </a:pPr>
            <a:r>
              <a:rPr lang="en-US" sz="2800" dirty="0"/>
              <a:t>You are a certain kind of person, and there is not much that can be done to change that. </a:t>
            </a:r>
          </a:p>
          <a:p>
            <a:pPr marL="514350" indent="-514350">
              <a:lnSpc>
                <a:spcPct val="150000"/>
              </a:lnSpc>
              <a:buFont typeface="+mj-lt"/>
              <a:buAutoNum type="arabicPeriod" startAt="5"/>
            </a:pPr>
            <a:r>
              <a:rPr lang="en-US" sz="2800" dirty="0"/>
              <a:t>No matter what kind of person you are, you can always change substantially. </a:t>
            </a:r>
          </a:p>
          <a:p>
            <a:pPr marL="514350" indent="-514350">
              <a:lnSpc>
                <a:spcPct val="150000"/>
              </a:lnSpc>
              <a:buFont typeface="+mj-lt"/>
              <a:buAutoNum type="arabicPeriod" startAt="5"/>
            </a:pPr>
            <a:r>
              <a:rPr lang="en-US" sz="2800" dirty="0"/>
              <a:t>You can always change basic things about the kind of person you are. </a:t>
            </a:r>
          </a:p>
          <a:p>
            <a:pPr marL="514350" indent="-514350">
              <a:buFont typeface="+mj-lt"/>
              <a:buAutoNum type="arabicPeriod" startAt="5"/>
            </a:pPr>
            <a:r>
              <a:rPr lang="en-US" sz="2800" dirty="0"/>
              <a:t>You can do things differently, but the important parts of who you are can’t really be changed. </a:t>
            </a:r>
            <a:endParaRPr lang="en-US" sz="2800" b="1" dirty="0">
              <a:solidFill>
                <a:srgbClr val="C00000"/>
              </a:solidFill>
            </a:endParaRPr>
          </a:p>
          <a:p>
            <a:endParaRPr lang="en-US" sz="2000" b="1" dirty="0"/>
          </a:p>
        </p:txBody>
      </p:sp>
      <p:sp>
        <p:nvSpPr>
          <p:cNvPr id="4" name="Rectangle 3"/>
          <p:cNvSpPr/>
          <p:nvPr/>
        </p:nvSpPr>
        <p:spPr>
          <a:xfrm>
            <a:off x="2664903" y="2662672"/>
            <a:ext cx="2301148" cy="769441"/>
          </a:xfrm>
          <a:prstGeom prst="rect">
            <a:avLst/>
          </a:prstGeom>
          <a:noFill/>
        </p:spPr>
        <p:txBody>
          <a:bodyPr wrap="square" lIns="91440" tIns="45720" rIns="91440" bIns="45720">
            <a:spAutoFit/>
          </a:bodyPr>
          <a:lstStyle/>
          <a:p>
            <a:pPr algn="ctr"/>
            <a:r>
              <a:rPr lang="en-US" sz="4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FIXED</a:t>
            </a:r>
          </a:p>
        </p:txBody>
      </p:sp>
      <p:sp>
        <p:nvSpPr>
          <p:cNvPr id="5" name="Rectangle 4"/>
          <p:cNvSpPr/>
          <p:nvPr/>
        </p:nvSpPr>
        <p:spPr>
          <a:xfrm>
            <a:off x="3534678" y="5322378"/>
            <a:ext cx="2301148" cy="769441"/>
          </a:xfrm>
          <a:prstGeom prst="rect">
            <a:avLst/>
          </a:prstGeom>
          <a:noFill/>
        </p:spPr>
        <p:txBody>
          <a:bodyPr wrap="square" lIns="91440" tIns="45720" rIns="91440" bIns="45720">
            <a:spAutoFit/>
          </a:bodyPr>
          <a:lstStyle/>
          <a:p>
            <a:pPr algn="ctr"/>
            <a:r>
              <a:rPr lang="en-US" sz="4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FIXED</a:t>
            </a:r>
          </a:p>
        </p:txBody>
      </p:sp>
      <p:sp>
        <p:nvSpPr>
          <p:cNvPr id="6" name="Rectangle 5"/>
          <p:cNvSpPr/>
          <p:nvPr/>
        </p:nvSpPr>
        <p:spPr>
          <a:xfrm>
            <a:off x="9017340" y="3755436"/>
            <a:ext cx="3009991"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solidFill>
                  <a:schemeClr val="accent6"/>
                </a:solidFill>
                <a:effectLst>
                  <a:outerShdw blurRad="12700" dist="38100" dir="2700000" algn="tl" rotWithShape="0">
                    <a:schemeClr val="bg1">
                      <a:lumMod val="50000"/>
                    </a:schemeClr>
                  </a:outerShdw>
                </a:effectLst>
              </a:rPr>
              <a:t>GROWTH</a:t>
            </a:r>
          </a:p>
        </p:txBody>
      </p:sp>
      <p:sp>
        <p:nvSpPr>
          <p:cNvPr id="7" name="Rectangle 6"/>
          <p:cNvSpPr/>
          <p:nvPr/>
        </p:nvSpPr>
        <p:spPr>
          <a:xfrm>
            <a:off x="9017341" y="2851982"/>
            <a:ext cx="3009991"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solidFill>
                  <a:schemeClr val="accent6"/>
                </a:solidFill>
                <a:effectLst>
                  <a:outerShdw blurRad="12700" dist="38100" dir="2700000" algn="tl" rotWithShape="0">
                    <a:schemeClr val="bg1">
                      <a:lumMod val="50000"/>
                    </a:schemeClr>
                  </a:outerShdw>
                </a:effectLst>
              </a:rPr>
              <a:t>GROWTH</a:t>
            </a:r>
          </a:p>
        </p:txBody>
      </p:sp>
    </p:spTree>
    <p:extLst>
      <p:ext uri="{BB962C8B-B14F-4D97-AF65-F5344CB8AC3E}">
        <p14:creationId xmlns:p14="http://schemas.microsoft.com/office/powerpoint/2010/main" val="1621687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additive="base">
                                        <p:cTn id="2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 calcmode="lin" valueType="num">
                                      <p:cBhvr additive="base">
                                        <p:cTn id="4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debrief</a:t>
            </a:r>
          </a:p>
        </p:txBody>
      </p:sp>
      <p:sp>
        <p:nvSpPr>
          <p:cNvPr id="3" name="Content Placeholder 2"/>
          <p:cNvSpPr>
            <a:spLocks noGrp="1"/>
          </p:cNvSpPr>
          <p:nvPr>
            <p:ph idx="1"/>
          </p:nvPr>
        </p:nvSpPr>
        <p:spPr>
          <a:xfrm>
            <a:off x="581192" y="1621671"/>
            <a:ext cx="11029615" cy="4895323"/>
          </a:xfrm>
        </p:spPr>
        <p:txBody>
          <a:bodyPr>
            <a:normAutofit/>
          </a:bodyPr>
          <a:lstStyle/>
          <a:p>
            <a:pPr marL="0" indent="0">
              <a:buNone/>
            </a:pPr>
            <a:r>
              <a:rPr lang="en-US" sz="2400" dirty="0"/>
              <a:t>With your partner, discuss the following questions. Be prepared to share responses with the class.</a:t>
            </a:r>
          </a:p>
          <a:p>
            <a:pPr marL="0" indent="0">
              <a:buNone/>
            </a:pPr>
            <a:endParaRPr lang="en-US" sz="2400" dirty="0"/>
          </a:p>
          <a:p>
            <a:pPr marL="514350" indent="-514350">
              <a:buFont typeface="+mj-lt"/>
              <a:buAutoNum type="arabicPeriod"/>
            </a:pPr>
            <a:r>
              <a:rPr lang="en-US" sz="2800" dirty="0"/>
              <a:t>Which mindset do YOU have about personality? About intelligence?</a:t>
            </a:r>
          </a:p>
          <a:p>
            <a:pPr marL="514350" indent="-514350">
              <a:buFont typeface="+mj-lt"/>
              <a:buAutoNum type="arabicPeriod"/>
            </a:pPr>
            <a:r>
              <a:rPr lang="en-US" sz="2800" dirty="0"/>
              <a:t>Are you happy with the mindset you have? Why or why not?</a:t>
            </a:r>
          </a:p>
          <a:p>
            <a:pPr marL="514350" indent="-514350">
              <a:buFont typeface="+mj-lt"/>
              <a:buAutoNum type="arabicPeriod"/>
            </a:pPr>
            <a:r>
              <a:rPr lang="en-US" sz="2800" dirty="0"/>
              <a:t>Do you think it’s possible to change your mindset? How?</a:t>
            </a:r>
          </a:p>
          <a:p>
            <a:pPr marL="514350" indent="-514350">
              <a:buFont typeface="+mj-lt"/>
              <a:buAutoNum type="arabicPeriod"/>
            </a:pPr>
            <a:r>
              <a:rPr lang="en-US" sz="2800" dirty="0"/>
              <a:t>How does your mindset impact your ability to learn?</a:t>
            </a:r>
          </a:p>
        </p:txBody>
      </p:sp>
    </p:spTree>
    <p:extLst>
      <p:ext uri="{BB962C8B-B14F-4D97-AF65-F5344CB8AC3E}">
        <p14:creationId xmlns:p14="http://schemas.microsoft.com/office/powerpoint/2010/main" val="14938273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OK, I got it…but so what?</a:t>
            </a:r>
          </a:p>
        </p:txBody>
      </p:sp>
      <p:sp>
        <p:nvSpPr>
          <p:cNvPr id="3" name="Content Placeholder 2"/>
          <p:cNvSpPr>
            <a:spLocks noGrp="1"/>
          </p:cNvSpPr>
          <p:nvPr>
            <p:ph idx="1"/>
          </p:nvPr>
        </p:nvSpPr>
        <p:spPr>
          <a:xfrm>
            <a:off x="581192" y="1909631"/>
            <a:ext cx="11029615" cy="4880168"/>
          </a:xfrm>
        </p:spPr>
        <p:txBody>
          <a:bodyPr>
            <a:normAutofit lnSpcReduction="10000"/>
          </a:bodyPr>
          <a:lstStyle/>
          <a:p>
            <a:r>
              <a:rPr lang="en-US" sz="2000" dirty="0"/>
              <a:t>YOUR MINDSET is the key to unlocking your learning potential!</a:t>
            </a:r>
          </a:p>
          <a:p>
            <a:pPr lvl="1"/>
            <a:r>
              <a:rPr lang="en-US" sz="1800" dirty="0"/>
              <a:t>A fixed mindset makes you a NON-LEARNER because you are afraid of appearing dumb and making mistakes. You are constantly worried about proving you’re smart, meaning it is difficult to learn.</a:t>
            </a:r>
          </a:p>
          <a:p>
            <a:pPr lvl="1"/>
            <a:r>
              <a:rPr lang="en-US" sz="1800" dirty="0"/>
              <a:t>A growth mindset makes you a LEARNER because you believe you can keep getting smarter through hard work and concentrated effort. You view mistakes and setbacks as an opportunity to grow.</a:t>
            </a:r>
          </a:p>
          <a:p>
            <a:pPr marL="0" indent="0">
              <a:buNone/>
            </a:pPr>
            <a:endParaRPr lang="en-US" sz="2000" b="1" dirty="0">
              <a:solidFill>
                <a:srgbClr val="C00000"/>
              </a:solidFill>
            </a:endParaRPr>
          </a:p>
          <a:p>
            <a:r>
              <a:rPr lang="en-US" sz="2000" b="1" dirty="0">
                <a:solidFill>
                  <a:srgbClr val="C00000"/>
                </a:solidFill>
              </a:rPr>
              <a:t>Think-Pair-Share: </a:t>
            </a:r>
            <a:r>
              <a:rPr lang="en-US" sz="2000" dirty="0"/>
              <a:t>How do mindsets relate to the end-of-term grades you receive? If you get an A in every subject, does that show anything about the effort you put in to achieve those grades? How about your intelligence?</a:t>
            </a:r>
          </a:p>
          <a:p>
            <a:pPr lvl="1"/>
            <a:r>
              <a:rPr lang="en-US" sz="1800" dirty="0"/>
              <a:t>Be prepared to explain your answer with the class.</a:t>
            </a:r>
          </a:p>
          <a:p>
            <a:pPr marL="324000" lvl="1" indent="0">
              <a:buNone/>
            </a:pPr>
            <a:r>
              <a:rPr lang="en-US" sz="1800" dirty="0"/>
              <a:t>REMINDER:</a:t>
            </a:r>
          </a:p>
          <a:p>
            <a:pPr lvl="1"/>
            <a:r>
              <a:rPr lang="en-US" sz="1800" dirty="0"/>
              <a:t>Growth mindset: Success is about </a:t>
            </a:r>
            <a:r>
              <a:rPr lang="en-US" sz="1800" b="1" dirty="0"/>
              <a:t>learning and effort</a:t>
            </a:r>
            <a:r>
              <a:rPr lang="en-US" sz="1800" dirty="0"/>
              <a:t>. </a:t>
            </a:r>
          </a:p>
          <a:p>
            <a:pPr lvl="1"/>
            <a:r>
              <a:rPr lang="en-US" sz="1800" dirty="0"/>
              <a:t>Fixed mindset: Success is about </a:t>
            </a:r>
            <a:r>
              <a:rPr lang="en-US" sz="1800" b="1" dirty="0"/>
              <a:t>proving you’re smart without trying hard</a:t>
            </a:r>
            <a:r>
              <a:rPr lang="en-US" sz="1800" dirty="0"/>
              <a:t>.</a:t>
            </a:r>
          </a:p>
          <a:p>
            <a:pPr marL="0" indent="0">
              <a:buNone/>
            </a:pPr>
            <a:endParaRPr lang="en-US" dirty="0"/>
          </a:p>
        </p:txBody>
      </p:sp>
    </p:spTree>
    <p:extLst>
      <p:ext uri="{BB962C8B-B14F-4D97-AF65-F5344CB8AC3E}">
        <p14:creationId xmlns:p14="http://schemas.microsoft.com/office/powerpoint/2010/main" val="8614841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I change my mindset?</a:t>
            </a:r>
          </a:p>
        </p:txBody>
      </p:sp>
      <p:sp>
        <p:nvSpPr>
          <p:cNvPr id="3" name="Content Placeholder 2"/>
          <p:cNvSpPr>
            <a:spLocks noGrp="1"/>
          </p:cNvSpPr>
          <p:nvPr>
            <p:ph idx="1"/>
          </p:nvPr>
        </p:nvSpPr>
        <p:spPr>
          <a:xfrm>
            <a:off x="101039" y="2180496"/>
            <a:ext cx="12090961" cy="4311239"/>
          </a:xfrm>
        </p:spPr>
        <p:txBody>
          <a:bodyPr/>
          <a:lstStyle/>
          <a:p>
            <a:r>
              <a:rPr lang="en-US" sz="2400" dirty="0"/>
              <a:t>It’s very simple: </a:t>
            </a:r>
          </a:p>
          <a:p>
            <a:endParaRPr lang="en-US" sz="1100" dirty="0"/>
          </a:p>
          <a:p>
            <a:pPr marL="0" indent="0" algn="ctr">
              <a:buNone/>
            </a:pPr>
            <a:r>
              <a:rPr lang="en-US" sz="3600" b="1" dirty="0"/>
              <a:t>CHANGE YOUR WORDS, </a:t>
            </a:r>
          </a:p>
          <a:p>
            <a:pPr marL="0" indent="0" algn="ctr">
              <a:buNone/>
            </a:pPr>
            <a:r>
              <a:rPr lang="en-US" sz="3600" b="1" dirty="0"/>
              <a:t>CHANGE YOUR MINDSET!</a:t>
            </a:r>
          </a:p>
          <a:p>
            <a:pPr marL="0" indent="0" algn="ctr">
              <a:buNone/>
            </a:pPr>
            <a:endParaRPr lang="en-US" sz="2400" dirty="0"/>
          </a:p>
          <a:p>
            <a:r>
              <a:rPr lang="en-US" sz="2400" dirty="0"/>
              <a:t>Whatever you choose to think and believe about yourself comes true for you. If you make an effort to change the way you think about yourself, it will become true!</a:t>
            </a:r>
          </a:p>
          <a:p>
            <a:endParaRPr lang="en-US" dirty="0"/>
          </a:p>
        </p:txBody>
      </p:sp>
    </p:spTree>
    <p:extLst>
      <p:ext uri="{BB962C8B-B14F-4D97-AF65-F5344CB8AC3E}">
        <p14:creationId xmlns:p14="http://schemas.microsoft.com/office/powerpoint/2010/main" val="3904823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your words, change your mindset!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86172500"/>
              </p:ext>
            </p:extLst>
          </p:nvPr>
        </p:nvGraphicFramePr>
        <p:xfrm>
          <a:off x="581023" y="2181225"/>
          <a:ext cx="11124306" cy="4441860"/>
        </p:xfrm>
        <a:graphic>
          <a:graphicData uri="http://schemas.openxmlformats.org/drawingml/2006/table">
            <a:tbl>
              <a:tblPr firstRow="1" bandRow="1">
                <a:tableStyleId>{5C22544A-7EE6-4342-B048-85BDC9FD1C3A}</a:tableStyleId>
              </a:tblPr>
              <a:tblGrid>
                <a:gridCol w="5562153">
                  <a:extLst>
                    <a:ext uri="{9D8B030D-6E8A-4147-A177-3AD203B41FA5}">
                      <a16:colId xmlns:a16="http://schemas.microsoft.com/office/drawing/2014/main" val="1638086758"/>
                    </a:ext>
                  </a:extLst>
                </a:gridCol>
                <a:gridCol w="5562153">
                  <a:extLst>
                    <a:ext uri="{9D8B030D-6E8A-4147-A177-3AD203B41FA5}">
                      <a16:colId xmlns:a16="http://schemas.microsoft.com/office/drawing/2014/main" val="1856962483"/>
                    </a:ext>
                  </a:extLst>
                </a:gridCol>
              </a:tblGrid>
              <a:tr h="493540">
                <a:tc>
                  <a:txBody>
                    <a:bodyPr/>
                    <a:lstStyle/>
                    <a:p>
                      <a:r>
                        <a:rPr lang="en-US" dirty="0"/>
                        <a:t>Instead of saying…</a:t>
                      </a:r>
                    </a:p>
                  </a:txBody>
                  <a:tcPr/>
                </a:tc>
                <a:tc>
                  <a:txBody>
                    <a:bodyPr/>
                    <a:lstStyle/>
                    <a:p>
                      <a:r>
                        <a:rPr lang="en-US" dirty="0"/>
                        <a:t>Try…</a:t>
                      </a:r>
                    </a:p>
                  </a:txBody>
                  <a:tcPr/>
                </a:tc>
                <a:extLst>
                  <a:ext uri="{0D108BD9-81ED-4DB2-BD59-A6C34878D82A}">
                    <a16:rowId xmlns:a16="http://schemas.microsoft.com/office/drawing/2014/main" val="2848636937"/>
                  </a:ext>
                </a:extLst>
              </a:tr>
              <a:tr h="493540">
                <a:tc>
                  <a:txBody>
                    <a:bodyPr/>
                    <a:lstStyle/>
                    <a:p>
                      <a:r>
                        <a:rPr lang="en-US" dirty="0"/>
                        <a:t>I don’t understand.</a:t>
                      </a:r>
                    </a:p>
                  </a:txBody>
                  <a:tcPr/>
                </a:tc>
                <a:tc>
                  <a:txBody>
                    <a:bodyPr/>
                    <a:lstStyle/>
                    <a:p>
                      <a:r>
                        <a:rPr lang="en-US" dirty="0"/>
                        <a:t>What am I missing?</a:t>
                      </a:r>
                    </a:p>
                  </a:txBody>
                  <a:tcPr/>
                </a:tc>
                <a:extLst>
                  <a:ext uri="{0D108BD9-81ED-4DB2-BD59-A6C34878D82A}">
                    <a16:rowId xmlns:a16="http://schemas.microsoft.com/office/drawing/2014/main" val="279799019"/>
                  </a:ext>
                </a:extLst>
              </a:tr>
              <a:tr h="493540">
                <a:tc>
                  <a:txBody>
                    <a:bodyPr/>
                    <a:lstStyle/>
                    <a:p>
                      <a:r>
                        <a:rPr lang="en-US" dirty="0"/>
                        <a:t>I’m not good at this.</a:t>
                      </a:r>
                    </a:p>
                  </a:txBody>
                  <a:tcPr/>
                </a:tc>
                <a:tc>
                  <a:txBody>
                    <a:bodyPr/>
                    <a:lstStyle/>
                    <a:p>
                      <a:r>
                        <a:rPr lang="en-US" dirty="0"/>
                        <a:t>It’s better to know how to learn than to know.</a:t>
                      </a:r>
                    </a:p>
                  </a:txBody>
                  <a:tcPr/>
                </a:tc>
                <a:extLst>
                  <a:ext uri="{0D108BD9-81ED-4DB2-BD59-A6C34878D82A}">
                    <a16:rowId xmlns:a16="http://schemas.microsoft.com/office/drawing/2014/main" val="2962455902"/>
                  </a:ext>
                </a:extLst>
              </a:tr>
              <a:tr h="493540">
                <a:tc>
                  <a:txBody>
                    <a:bodyPr/>
                    <a:lstStyle/>
                    <a:p>
                      <a:r>
                        <a:rPr lang="en-US" dirty="0"/>
                        <a:t>I made a mistake.</a:t>
                      </a:r>
                    </a:p>
                  </a:txBody>
                  <a:tcPr/>
                </a:tc>
                <a:tc>
                  <a:txBody>
                    <a:bodyPr/>
                    <a:lstStyle/>
                    <a:p>
                      <a:r>
                        <a:rPr lang="en-US" dirty="0"/>
                        <a:t>Mistakes help me</a:t>
                      </a:r>
                      <a:r>
                        <a:rPr lang="en-US" baseline="0" dirty="0"/>
                        <a:t> improve.</a:t>
                      </a:r>
                    </a:p>
                  </a:txBody>
                  <a:tcPr/>
                </a:tc>
                <a:extLst>
                  <a:ext uri="{0D108BD9-81ED-4DB2-BD59-A6C34878D82A}">
                    <a16:rowId xmlns:a16="http://schemas.microsoft.com/office/drawing/2014/main" val="1301662891"/>
                  </a:ext>
                </a:extLst>
              </a:tr>
              <a:tr h="493540">
                <a:tc>
                  <a:txBody>
                    <a:bodyPr/>
                    <a:lstStyle/>
                    <a:p>
                      <a:r>
                        <a:rPr lang="en-US" dirty="0"/>
                        <a:t>This is</a:t>
                      </a:r>
                      <a:r>
                        <a:rPr lang="en-US" baseline="0" dirty="0"/>
                        <a:t> too hard.</a:t>
                      </a:r>
                      <a:endParaRPr lang="en-US" dirty="0"/>
                    </a:p>
                  </a:txBody>
                  <a:tcPr/>
                </a:tc>
                <a:tc>
                  <a:txBody>
                    <a:bodyPr/>
                    <a:lstStyle/>
                    <a:p>
                      <a:r>
                        <a:rPr lang="en-US" dirty="0"/>
                        <a:t>This may take time and effort.</a:t>
                      </a:r>
                    </a:p>
                  </a:txBody>
                  <a:tcPr/>
                </a:tc>
                <a:extLst>
                  <a:ext uri="{0D108BD9-81ED-4DB2-BD59-A6C34878D82A}">
                    <a16:rowId xmlns:a16="http://schemas.microsoft.com/office/drawing/2014/main" val="2444800182"/>
                  </a:ext>
                </a:extLst>
              </a:tr>
              <a:tr h="493540">
                <a:tc>
                  <a:txBody>
                    <a:bodyPr/>
                    <a:lstStyle/>
                    <a:p>
                      <a:r>
                        <a:rPr lang="en-US" dirty="0"/>
                        <a:t>I can’t make it any better.</a:t>
                      </a:r>
                    </a:p>
                  </a:txBody>
                  <a:tcPr/>
                </a:tc>
                <a:tc>
                  <a:txBody>
                    <a:bodyPr/>
                    <a:lstStyle/>
                    <a:p>
                      <a:r>
                        <a:rPr lang="en-US" dirty="0"/>
                        <a:t>I can always improve. I’ll keep trying.</a:t>
                      </a:r>
                    </a:p>
                  </a:txBody>
                  <a:tcPr/>
                </a:tc>
                <a:extLst>
                  <a:ext uri="{0D108BD9-81ED-4DB2-BD59-A6C34878D82A}">
                    <a16:rowId xmlns:a16="http://schemas.microsoft.com/office/drawing/2014/main" val="3688213453"/>
                  </a:ext>
                </a:extLst>
              </a:tr>
              <a:tr h="493540">
                <a:tc>
                  <a:txBody>
                    <a:bodyPr/>
                    <a:lstStyle/>
                    <a:p>
                      <a:r>
                        <a:rPr lang="en-US" dirty="0"/>
                        <a:t>It’s good enough.</a:t>
                      </a:r>
                    </a:p>
                  </a:txBody>
                  <a:tcPr/>
                </a:tc>
                <a:tc>
                  <a:txBody>
                    <a:bodyPr/>
                    <a:lstStyle/>
                    <a:p>
                      <a:r>
                        <a:rPr lang="en-US" dirty="0"/>
                        <a:t>Is this really my best work?</a:t>
                      </a:r>
                    </a:p>
                  </a:txBody>
                  <a:tcPr/>
                </a:tc>
                <a:extLst>
                  <a:ext uri="{0D108BD9-81ED-4DB2-BD59-A6C34878D82A}">
                    <a16:rowId xmlns:a16="http://schemas.microsoft.com/office/drawing/2014/main" val="3616109115"/>
                  </a:ext>
                </a:extLst>
              </a:tr>
              <a:tr h="493540">
                <a:tc>
                  <a:txBody>
                    <a:bodyPr/>
                    <a:lstStyle/>
                    <a:p>
                      <a:r>
                        <a:rPr lang="en-US" dirty="0"/>
                        <a:t>I’ll never be that smart.</a:t>
                      </a:r>
                    </a:p>
                  </a:txBody>
                  <a:tcPr/>
                </a:tc>
                <a:tc>
                  <a:txBody>
                    <a:bodyPr/>
                    <a:lstStyle/>
                    <a:p>
                      <a:r>
                        <a:rPr lang="en-US" dirty="0"/>
                        <a:t>I’m going to figure out how to be better.</a:t>
                      </a:r>
                    </a:p>
                  </a:txBody>
                  <a:tcPr/>
                </a:tc>
                <a:extLst>
                  <a:ext uri="{0D108BD9-81ED-4DB2-BD59-A6C34878D82A}">
                    <a16:rowId xmlns:a16="http://schemas.microsoft.com/office/drawing/2014/main" val="3871561435"/>
                  </a:ext>
                </a:extLst>
              </a:tr>
              <a:tr h="493540">
                <a:tc>
                  <a:txBody>
                    <a:bodyPr/>
                    <a:lstStyle/>
                    <a:p>
                      <a:r>
                        <a:rPr lang="en-US" dirty="0"/>
                        <a:t>I’ll give</a:t>
                      </a:r>
                      <a:r>
                        <a:rPr lang="en-US" baseline="0" dirty="0"/>
                        <a:t> up.</a:t>
                      </a:r>
                      <a:endParaRPr lang="en-US" dirty="0"/>
                    </a:p>
                  </a:txBody>
                  <a:tcPr/>
                </a:tc>
                <a:tc>
                  <a:txBody>
                    <a:bodyPr/>
                    <a:lstStyle/>
                    <a:p>
                      <a:r>
                        <a:rPr lang="en-US" dirty="0"/>
                        <a:t>I’ll use some of the strategies I’ve learned and try again.</a:t>
                      </a:r>
                    </a:p>
                  </a:txBody>
                  <a:tcPr/>
                </a:tc>
                <a:extLst>
                  <a:ext uri="{0D108BD9-81ED-4DB2-BD59-A6C34878D82A}">
                    <a16:rowId xmlns:a16="http://schemas.microsoft.com/office/drawing/2014/main" val="3343114850"/>
                  </a:ext>
                </a:extLst>
              </a:tr>
            </a:tbl>
          </a:graphicData>
        </a:graphic>
      </p:graphicFrame>
      <p:cxnSp>
        <p:nvCxnSpPr>
          <p:cNvPr id="7" name="Straight Arrow Connector 6"/>
          <p:cNvCxnSpPr/>
          <p:nvPr/>
        </p:nvCxnSpPr>
        <p:spPr>
          <a:xfrm>
            <a:off x="2606798" y="2884654"/>
            <a:ext cx="344541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653107" y="3399951"/>
            <a:ext cx="3399110" cy="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2381145" y="3895041"/>
            <a:ext cx="3625604" cy="117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323890" y="4387605"/>
            <a:ext cx="3632340" cy="12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145671" y="4903743"/>
            <a:ext cx="2861078" cy="16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323890" y="5397148"/>
            <a:ext cx="3632340" cy="33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935173" y="5840035"/>
            <a:ext cx="3021057" cy="101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798488" y="6345229"/>
            <a:ext cx="4157742" cy="10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8779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 story!</a:t>
            </a:r>
          </a:p>
        </p:txBody>
      </p:sp>
      <p:sp>
        <p:nvSpPr>
          <p:cNvPr id="3" name="Content Placeholder 2"/>
          <p:cNvSpPr>
            <a:spLocks noGrp="1"/>
          </p:cNvSpPr>
          <p:nvPr>
            <p:ph idx="1"/>
          </p:nvPr>
        </p:nvSpPr>
        <p:spPr>
          <a:xfrm>
            <a:off x="581192" y="1788386"/>
            <a:ext cx="11029615" cy="5026674"/>
          </a:xfrm>
        </p:spPr>
        <p:txBody>
          <a:bodyPr>
            <a:normAutofit/>
          </a:bodyPr>
          <a:lstStyle/>
          <a:p>
            <a:r>
              <a:rPr lang="en-US" sz="2000" dirty="0"/>
              <a:t>When Carol </a:t>
            </a:r>
            <a:r>
              <a:rPr lang="en-US" sz="2000" dirty="0" err="1"/>
              <a:t>Dweck</a:t>
            </a:r>
            <a:r>
              <a:rPr lang="en-US" sz="2000" dirty="0"/>
              <a:t> was a young researcher, she conducted a study with elementary-aged children like you. She brought them one by one to a room in a school and gave them a series of puzzles to solve. The first ones were fairly easy, but the next ones were hard. As the students struggled to solve the difficult ones, Carol </a:t>
            </a:r>
            <a:r>
              <a:rPr lang="en-US" sz="2000" dirty="0" err="1"/>
              <a:t>Dweck</a:t>
            </a:r>
            <a:r>
              <a:rPr lang="en-US" sz="2000" dirty="0"/>
              <a:t> watched the strategies they used and asked them to tell her about what they were thinking and feeling. What do you think she saw? How do you think the children reacted to the difficult puzzles?</a:t>
            </a:r>
          </a:p>
          <a:p>
            <a:endParaRPr lang="en-US" sz="2000" dirty="0"/>
          </a:p>
          <a:p>
            <a:r>
              <a:rPr lang="en-US" sz="2000" dirty="0"/>
              <a:t>She saw a variety of responses. One boy, upon seeing the difficult puzzle, pulled his chair up, rubbed his hands together, smacked his lips, and said, “I love a challenge!” Another child, sweating as he looked up at the hard puzzles, refused to even try the challenging puzzles.</a:t>
            </a:r>
          </a:p>
          <a:p>
            <a:pPr lvl="1"/>
            <a:r>
              <a:rPr lang="en-US" sz="1800" dirty="0"/>
              <a:t>Which response do you think YOU would have had?</a:t>
            </a:r>
          </a:p>
          <a:p>
            <a:endParaRPr lang="en-US" sz="2000" dirty="0"/>
          </a:p>
          <a:p>
            <a:r>
              <a:rPr lang="en-US" sz="2000" dirty="0"/>
              <a:t>These children exemplify the two mindsets. Let’s take a look at each closely…</a:t>
            </a:r>
          </a:p>
        </p:txBody>
      </p:sp>
    </p:spTree>
    <p:extLst>
      <p:ext uri="{BB962C8B-B14F-4D97-AF65-F5344CB8AC3E}">
        <p14:creationId xmlns:p14="http://schemas.microsoft.com/office/powerpoint/2010/main" val="27172072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practice</a:t>
            </a:r>
          </a:p>
        </p:txBody>
      </p:sp>
      <p:sp>
        <p:nvSpPr>
          <p:cNvPr id="3" name="Content Placeholder 2"/>
          <p:cNvSpPr>
            <a:spLocks noGrp="1"/>
          </p:cNvSpPr>
          <p:nvPr>
            <p:ph idx="1"/>
          </p:nvPr>
        </p:nvSpPr>
        <p:spPr>
          <a:xfrm>
            <a:off x="581192" y="2180496"/>
            <a:ext cx="11029615" cy="4488056"/>
          </a:xfrm>
        </p:spPr>
        <p:txBody>
          <a:bodyPr>
            <a:normAutofit fontScale="92500"/>
          </a:bodyPr>
          <a:lstStyle/>
          <a:p>
            <a:pPr lvl="1"/>
            <a:r>
              <a:rPr lang="en-US" sz="2800" dirty="0"/>
              <a:t>Imagine you are trying out for the junior high basketball team. You have been playing since you were 5 and everyone always tells you how talented you are. You show up for tryouts believing your spot on the team is guaranteed, so you don’t work as hard as you possibly could because you don’t want to seem like you’re trying too much. Two days later, the team rosters are released and you are not on it. You are angry and hurt. You think, “I suck at basketball. I’m never going to play again.”</a:t>
            </a:r>
          </a:p>
          <a:p>
            <a:pPr marL="324000" lvl="1" indent="0">
              <a:buNone/>
            </a:pPr>
            <a:endParaRPr lang="en-US" sz="2800" dirty="0"/>
          </a:p>
          <a:p>
            <a:pPr lvl="2"/>
            <a:r>
              <a:rPr lang="en-US" sz="2400" b="1" dirty="0">
                <a:solidFill>
                  <a:srgbClr val="C00000"/>
                </a:solidFill>
              </a:rPr>
              <a:t>Think-Pair-Share: </a:t>
            </a:r>
            <a:r>
              <a:rPr lang="en-US" sz="2400" dirty="0"/>
              <a:t>How can we change your words to change your mindset? What would your next actions be?</a:t>
            </a:r>
          </a:p>
          <a:p>
            <a:pPr lvl="1"/>
            <a:endParaRPr lang="en-US" dirty="0"/>
          </a:p>
          <a:p>
            <a:endParaRPr lang="en-US" dirty="0"/>
          </a:p>
        </p:txBody>
      </p:sp>
    </p:spTree>
    <p:extLst>
      <p:ext uri="{BB962C8B-B14F-4D97-AF65-F5344CB8AC3E}">
        <p14:creationId xmlns:p14="http://schemas.microsoft.com/office/powerpoint/2010/main" val="2504495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practice</a:t>
            </a:r>
          </a:p>
        </p:txBody>
      </p:sp>
      <p:sp>
        <p:nvSpPr>
          <p:cNvPr id="3" name="Content Placeholder 2"/>
          <p:cNvSpPr>
            <a:spLocks noGrp="1"/>
          </p:cNvSpPr>
          <p:nvPr>
            <p:ph idx="1"/>
          </p:nvPr>
        </p:nvSpPr>
        <p:spPr>
          <a:xfrm>
            <a:off x="581192" y="2005618"/>
            <a:ext cx="11029615" cy="4900375"/>
          </a:xfrm>
        </p:spPr>
        <p:txBody>
          <a:bodyPr>
            <a:normAutofit fontScale="92500" lnSpcReduction="10000"/>
          </a:bodyPr>
          <a:lstStyle/>
          <a:p>
            <a:pPr lvl="1"/>
            <a:r>
              <a:rPr lang="en-US" sz="2400" dirty="0"/>
              <a:t>You are preparing to play piano at the school-wide talent show. The pressure is overwhelming. You want to do well so your parents and teachers are proud of you and because you know all of your friends will be watching and judging you based on how well you play. You practice at home occasionally, but you brag to your friends that you don’t need to practice very much – you are THAT good. At the talent show, you do a great job on the song, but you make a minor error at the end of the song and the whole school hears it. You are mortified and embarrassed by the mistake. You run off the stage as the audience politely claps and when your friends try to congratulate you on your performance, you ignore them. You think, “I messed up. It wasn’t perfect. I’m going to stick with the songs I already know I can play well next time so that I don’t make a mistake again.”</a:t>
            </a:r>
          </a:p>
          <a:p>
            <a:pPr marL="324000" lvl="1" indent="0">
              <a:buNone/>
            </a:pPr>
            <a:endParaRPr lang="en-US" sz="2400" dirty="0"/>
          </a:p>
          <a:p>
            <a:pPr lvl="2"/>
            <a:r>
              <a:rPr lang="en-US" sz="2000" b="1" dirty="0">
                <a:solidFill>
                  <a:srgbClr val="C00000"/>
                </a:solidFill>
              </a:rPr>
              <a:t>Think-Pair-Share:  </a:t>
            </a:r>
            <a:r>
              <a:rPr lang="en-US" sz="2000" dirty="0"/>
              <a:t>How can we change your words to change your mindset? What would your next actions be?</a:t>
            </a:r>
          </a:p>
          <a:p>
            <a:endParaRPr lang="en-US" dirty="0"/>
          </a:p>
        </p:txBody>
      </p:sp>
    </p:spTree>
    <p:extLst>
      <p:ext uri="{BB962C8B-B14F-4D97-AF65-F5344CB8AC3E}">
        <p14:creationId xmlns:p14="http://schemas.microsoft.com/office/powerpoint/2010/main" val="31048524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get to work!</a:t>
            </a:r>
          </a:p>
        </p:txBody>
      </p:sp>
      <p:sp>
        <p:nvSpPr>
          <p:cNvPr id="3" name="Content Placeholder 2"/>
          <p:cNvSpPr>
            <a:spLocks noGrp="1"/>
          </p:cNvSpPr>
          <p:nvPr>
            <p:ph idx="1"/>
          </p:nvPr>
        </p:nvSpPr>
        <p:spPr>
          <a:xfrm>
            <a:off x="333428" y="1904580"/>
            <a:ext cx="11858572" cy="4703350"/>
          </a:xfrm>
        </p:spPr>
        <p:txBody>
          <a:bodyPr>
            <a:noAutofit/>
          </a:bodyPr>
          <a:lstStyle/>
          <a:p>
            <a:r>
              <a:rPr lang="en-US" sz="2000" dirty="0"/>
              <a:t>This year, we will focus </a:t>
            </a:r>
            <a:r>
              <a:rPr lang="en-US" sz="2000" b="1" dirty="0"/>
              <a:t>as a school </a:t>
            </a:r>
            <a:r>
              <a:rPr lang="en-US" sz="2000" dirty="0"/>
              <a:t>on changing our mindsets to exemplify the GROWTH MINDSET.</a:t>
            </a:r>
          </a:p>
          <a:p>
            <a:r>
              <a:rPr lang="en-US" sz="2000" dirty="0"/>
              <a:t>Code words in Room 12:</a:t>
            </a:r>
          </a:p>
          <a:p>
            <a:pPr lvl="1">
              <a:spcBef>
                <a:spcPts val="0"/>
              </a:spcBef>
            </a:pPr>
            <a:r>
              <a:rPr lang="en-US" sz="1800" b="1" dirty="0"/>
              <a:t>Fixed</a:t>
            </a:r>
            <a:r>
              <a:rPr lang="en-US" sz="1800" dirty="0"/>
              <a:t> </a:t>
            </a:r>
          </a:p>
          <a:p>
            <a:pPr lvl="2">
              <a:spcBef>
                <a:spcPts val="0"/>
              </a:spcBef>
            </a:pPr>
            <a:r>
              <a:rPr lang="en-US" sz="1600" dirty="0"/>
              <a:t>Change your thoughts, ASAP! You might be showing characteristics of a fixed mindset that are stopping you from learning and growing.</a:t>
            </a:r>
          </a:p>
          <a:p>
            <a:pPr lvl="1">
              <a:spcBef>
                <a:spcPts val="0"/>
              </a:spcBef>
            </a:pPr>
            <a:r>
              <a:rPr lang="en-US" sz="1800" b="1" dirty="0"/>
              <a:t>Growth</a:t>
            </a:r>
          </a:p>
          <a:p>
            <a:pPr lvl="2">
              <a:spcBef>
                <a:spcPts val="0"/>
              </a:spcBef>
            </a:pPr>
            <a:r>
              <a:rPr lang="en-US" sz="1600" dirty="0"/>
              <a:t>Way to work! You are showing characteristics of a hard-working, growth-minded scholar. Keep it up!</a:t>
            </a:r>
          </a:p>
          <a:p>
            <a:pPr lvl="1">
              <a:spcBef>
                <a:spcPts val="0"/>
              </a:spcBef>
            </a:pPr>
            <a:r>
              <a:rPr lang="en-US" sz="1800" b="1" dirty="0"/>
              <a:t>Effort/Work</a:t>
            </a:r>
          </a:p>
          <a:p>
            <a:pPr lvl="2">
              <a:spcBef>
                <a:spcPts val="0"/>
              </a:spcBef>
            </a:pPr>
            <a:r>
              <a:rPr lang="en-US" sz="1600" dirty="0"/>
              <a:t>Ask yourself,  “Is this really my best work? Did I try everything I could to be successful?” It can be frustrating and difficult, but the only way to truly be in the growth mindset is to give your best effort. </a:t>
            </a:r>
          </a:p>
          <a:p>
            <a:pPr lvl="1">
              <a:spcBef>
                <a:spcPts val="0"/>
              </a:spcBef>
            </a:pPr>
            <a:r>
              <a:rPr lang="en-US" sz="1800" b="1" dirty="0"/>
              <a:t>Mistakes are awesome! </a:t>
            </a:r>
          </a:p>
          <a:p>
            <a:pPr lvl="2">
              <a:spcBef>
                <a:spcPts val="0"/>
              </a:spcBef>
            </a:pPr>
            <a:r>
              <a:rPr lang="en-US" sz="1600" dirty="0"/>
              <a:t>Mistakes are an opportunity to learn.  We celebrate mistakes as an attempt to learn, understand WHY we made the mistake, and TRY AGAIN using the information we gained. </a:t>
            </a:r>
          </a:p>
          <a:p>
            <a:pPr lvl="2">
              <a:spcBef>
                <a:spcPts val="0"/>
              </a:spcBef>
            </a:pPr>
            <a:r>
              <a:rPr lang="en-US" sz="1600" dirty="0"/>
              <a:t>WE NEVER GIVE UP!</a:t>
            </a:r>
          </a:p>
        </p:txBody>
      </p:sp>
    </p:spTree>
    <p:extLst>
      <p:ext uri="{BB962C8B-B14F-4D97-AF65-F5344CB8AC3E}">
        <p14:creationId xmlns:p14="http://schemas.microsoft.com/office/powerpoint/2010/main" val="8134822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journal entry</a:t>
            </a:r>
          </a:p>
        </p:txBody>
      </p:sp>
      <p:sp>
        <p:nvSpPr>
          <p:cNvPr id="3" name="Content Placeholder 2"/>
          <p:cNvSpPr>
            <a:spLocks noGrp="1"/>
          </p:cNvSpPr>
          <p:nvPr>
            <p:ph idx="1"/>
          </p:nvPr>
        </p:nvSpPr>
        <p:spPr>
          <a:xfrm>
            <a:off x="581193" y="1146789"/>
            <a:ext cx="11029615" cy="5632906"/>
          </a:xfrm>
        </p:spPr>
        <p:txBody>
          <a:bodyPr>
            <a:normAutofit/>
          </a:bodyPr>
          <a:lstStyle/>
          <a:p>
            <a:r>
              <a:rPr lang="en-US" sz="2400" dirty="0"/>
              <a:t>In your journal, create a new entry titled </a:t>
            </a:r>
            <a:r>
              <a:rPr lang="en-US" sz="2400" u="sng" dirty="0"/>
              <a:t>The Mindsets</a:t>
            </a:r>
            <a:r>
              <a:rPr lang="en-US" sz="2400" dirty="0"/>
              <a:t> and be sure to write the date.</a:t>
            </a:r>
          </a:p>
          <a:p>
            <a:endParaRPr lang="en-US" sz="1200" dirty="0"/>
          </a:p>
          <a:p>
            <a:r>
              <a:rPr lang="en-US" sz="2400" dirty="0"/>
              <a:t>Answer the following questions using complete sentences:</a:t>
            </a:r>
          </a:p>
          <a:p>
            <a:pPr marL="666900" lvl="1" indent="-342900">
              <a:buFont typeface="+mj-lt"/>
              <a:buAutoNum type="arabicPeriod"/>
            </a:pPr>
            <a:r>
              <a:rPr lang="en-US" sz="2000" dirty="0"/>
              <a:t>What is your mindset on personality? On Intelligence?</a:t>
            </a:r>
          </a:p>
          <a:p>
            <a:pPr marL="666900" lvl="1" indent="-342900">
              <a:buFont typeface="+mj-lt"/>
              <a:buAutoNum type="arabicPeriod"/>
            </a:pPr>
            <a:r>
              <a:rPr lang="en-US" sz="2000" dirty="0"/>
              <a:t>Are you happy with the mindset you have right now? Why or why not?</a:t>
            </a:r>
          </a:p>
          <a:p>
            <a:pPr marL="666900" lvl="1" indent="-342900">
              <a:buFont typeface="+mj-lt"/>
              <a:buAutoNum type="arabicPeriod"/>
            </a:pPr>
            <a:r>
              <a:rPr lang="en-US" sz="2000" dirty="0"/>
              <a:t>In what ways can you change the way you think and act </a:t>
            </a:r>
            <a:r>
              <a:rPr lang="en-US" sz="2000" u="sng" dirty="0"/>
              <a:t>in school</a:t>
            </a:r>
            <a:r>
              <a:rPr lang="en-US" sz="2000" dirty="0"/>
              <a:t> to exemplify the growth mindset?</a:t>
            </a:r>
          </a:p>
          <a:p>
            <a:pPr marL="666900" lvl="1" indent="-342900">
              <a:buFont typeface="+mj-lt"/>
              <a:buAutoNum type="arabicPeriod"/>
            </a:pPr>
            <a:r>
              <a:rPr lang="en-US" sz="2000" dirty="0"/>
              <a:t>How can you help friends in your classes or family members think and behave in the growth mindset?</a:t>
            </a:r>
          </a:p>
          <a:p>
            <a:pPr marL="666900" lvl="1" indent="-342900">
              <a:buFont typeface="+mj-lt"/>
              <a:buAutoNum type="arabicPeriod"/>
            </a:pPr>
            <a:r>
              <a:rPr lang="en-US" sz="2000" dirty="0"/>
              <a:t>How can the growth mindset help you learn more and be successful </a:t>
            </a:r>
            <a:r>
              <a:rPr lang="en-US" sz="2000" u="sng" dirty="0"/>
              <a:t>outside of school</a:t>
            </a:r>
            <a:r>
              <a:rPr lang="en-US" sz="2000" dirty="0"/>
              <a:t>?</a:t>
            </a:r>
          </a:p>
        </p:txBody>
      </p:sp>
    </p:spTree>
    <p:extLst>
      <p:ext uri="{BB962C8B-B14F-4D97-AF65-F5344CB8AC3E}">
        <p14:creationId xmlns:p14="http://schemas.microsoft.com/office/powerpoint/2010/main" val="29056109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mindsets?</a:t>
            </a:r>
          </a:p>
        </p:txBody>
      </p:sp>
      <p:sp>
        <p:nvSpPr>
          <p:cNvPr id="3" name="Content Placeholder 2"/>
          <p:cNvSpPr>
            <a:spLocks noGrp="1"/>
          </p:cNvSpPr>
          <p:nvPr>
            <p:ph idx="1"/>
          </p:nvPr>
        </p:nvSpPr>
        <p:spPr>
          <a:xfrm>
            <a:off x="581192" y="2099666"/>
            <a:ext cx="11029615" cy="4548680"/>
          </a:xfrm>
        </p:spPr>
        <p:txBody>
          <a:bodyPr>
            <a:normAutofit/>
          </a:bodyPr>
          <a:lstStyle/>
          <a:p>
            <a:r>
              <a:rPr lang="en-US" sz="2800" dirty="0"/>
              <a:t>A </a:t>
            </a:r>
            <a:r>
              <a:rPr lang="en-US" sz="2800" b="1" dirty="0"/>
              <a:t>MINDSET</a:t>
            </a:r>
            <a:r>
              <a:rPr lang="en-US" sz="2800" dirty="0"/>
              <a:t> is a combination of beliefs that influence how we see ourselves as learners and individuals.</a:t>
            </a:r>
          </a:p>
          <a:p>
            <a:pPr lvl="1"/>
            <a:r>
              <a:rPr lang="en-US" sz="2400" dirty="0"/>
              <a:t>There are </a:t>
            </a:r>
            <a:r>
              <a:rPr lang="en-US" sz="2400" b="1" dirty="0"/>
              <a:t>two mindsets</a:t>
            </a:r>
            <a:r>
              <a:rPr lang="en-US" sz="2400" dirty="0"/>
              <a:t>:</a:t>
            </a:r>
          </a:p>
          <a:p>
            <a:pPr marL="972900" lvl="2" indent="-342900">
              <a:buFont typeface="+mj-lt"/>
              <a:buAutoNum type="arabicPeriod"/>
            </a:pPr>
            <a:r>
              <a:rPr lang="en-US" sz="2000" dirty="0"/>
              <a:t>Fixed</a:t>
            </a:r>
          </a:p>
          <a:p>
            <a:pPr marL="972900" lvl="2" indent="-342900">
              <a:buFont typeface="+mj-lt"/>
              <a:buAutoNum type="arabicPeriod"/>
            </a:pPr>
            <a:r>
              <a:rPr lang="en-US" sz="2000" dirty="0"/>
              <a:t>Growth</a:t>
            </a:r>
          </a:p>
          <a:p>
            <a:r>
              <a:rPr lang="en-US" sz="2800" dirty="0"/>
              <a:t>BUT </a:t>
            </a:r>
            <a:r>
              <a:rPr lang="en-US" sz="2800" u="sng" dirty="0"/>
              <a:t>mindsets can be changed</a:t>
            </a:r>
            <a:r>
              <a:rPr lang="en-US" sz="2800" dirty="0"/>
              <a:t>. (more on this later!)</a:t>
            </a:r>
          </a:p>
          <a:p>
            <a:r>
              <a:rPr lang="en-US" sz="2800" dirty="0"/>
              <a:t>Mindsets can empower learning and success in dramatic ways.</a:t>
            </a:r>
          </a:p>
          <a:p>
            <a:pPr lvl="1"/>
            <a:r>
              <a:rPr lang="en-US" sz="2400" b="1" dirty="0">
                <a:solidFill>
                  <a:srgbClr val="C00000"/>
                </a:solidFill>
              </a:rPr>
              <a:t>Think-Pair-Share: </a:t>
            </a:r>
            <a:r>
              <a:rPr lang="en-US" sz="2400" dirty="0"/>
              <a:t>How can what you think influence what you can do? Provide an example (HINT: sports, trying new things, at school, etc.)</a:t>
            </a:r>
          </a:p>
        </p:txBody>
      </p:sp>
    </p:spTree>
    <p:extLst>
      <p:ext uri="{BB962C8B-B14F-4D97-AF65-F5344CB8AC3E}">
        <p14:creationId xmlns:p14="http://schemas.microsoft.com/office/powerpoint/2010/main" val="34145171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a:t>
            </a:r>
            <a:r>
              <a:rPr lang="en-US" b="1" dirty="0"/>
              <a:t>fixed</a:t>
            </a:r>
            <a:r>
              <a:rPr lang="en-US" dirty="0"/>
              <a:t> mindset?</a:t>
            </a:r>
          </a:p>
        </p:txBody>
      </p:sp>
      <p:sp>
        <p:nvSpPr>
          <p:cNvPr id="3" name="Content Placeholder 2"/>
          <p:cNvSpPr>
            <a:spLocks noGrp="1"/>
          </p:cNvSpPr>
          <p:nvPr>
            <p:ph idx="1"/>
          </p:nvPr>
        </p:nvSpPr>
        <p:spPr>
          <a:xfrm>
            <a:off x="581192" y="1490320"/>
            <a:ext cx="11029615" cy="5547023"/>
          </a:xfrm>
        </p:spPr>
        <p:txBody>
          <a:bodyPr>
            <a:normAutofit/>
          </a:bodyPr>
          <a:lstStyle/>
          <a:p>
            <a:r>
              <a:rPr lang="en-US" sz="2000" dirty="0"/>
              <a:t>People with the fixed mindset </a:t>
            </a:r>
            <a:r>
              <a:rPr lang="en-US" sz="2000" b="1" dirty="0"/>
              <a:t>believe their intelligence and other qualities are FIXED</a:t>
            </a:r>
            <a:r>
              <a:rPr lang="en-US" sz="2000" dirty="0"/>
              <a:t>. </a:t>
            </a:r>
          </a:p>
          <a:p>
            <a:r>
              <a:rPr lang="en-US" sz="2000" dirty="0"/>
              <a:t>In other words, your qualities are carved in stone and they </a:t>
            </a:r>
            <a:r>
              <a:rPr lang="en-US" sz="2000" i="1" dirty="0"/>
              <a:t>cannot change no matter what you do</a:t>
            </a:r>
            <a:r>
              <a:rPr lang="en-US" sz="2000" dirty="0"/>
              <a:t>.</a:t>
            </a:r>
          </a:p>
          <a:p>
            <a:endParaRPr lang="en-US" sz="1600" dirty="0"/>
          </a:p>
          <a:p>
            <a:r>
              <a:rPr lang="en-US" sz="2000" dirty="0"/>
              <a:t>If you have a FIXED MINDSET, you…</a:t>
            </a:r>
          </a:p>
          <a:p>
            <a:pPr lvl="1"/>
            <a:r>
              <a:rPr lang="en-US" sz="1800" dirty="0"/>
              <a:t>Believe your intelligence and personality traits cannot change</a:t>
            </a:r>
          </a:p>
          <a:p>
            <a:pPr lvl="1"/>
            <a:r>
              <a:rPr lang="en-US" sz="1800" dirty="0"/>
              <a:t>Think hard work and effort show you are not smart; being smart means everything comes easily without much work</a:t>
            </a:r>
          </a:p>
          <a:p>
            <a:pPr lvl="1"/>
            <a:r>
              <a:rPr lang="en-US" sz="1800" dirty="0"/>
              <a:t>Are afraid of failure and making mistakes because it is proof that you are not smart</a:t>
            </a:r>
          </a:p>
          <a:p>
            <a:pPr lvl="1"/>
            <a:r>
              <a:rPr lang="en-US" sz="1800" dirty="0"/>
              <a:t>Feel an urgency to prove yourself over and over, even when you are achieving amazing things</a:t>
            </a:r>
          </a:p>
          <a:p>
            <a:pPr lvl="1"/>
            <a:r>
              <a:rPr lang="en-US" sz="1800" dirty="0"/>
              <a:t>Constantly feel concerned about how you will be judged</a:t>
            </a:r>
          </a:p>
          <a:p>
            <a:pPr lvl="1"/>
            <a:r>
              <a:rPr lang="en-US" sz="1800" dirty="0"/>
              <a:t>Shy away from trying new things and challenges</a:t>
            </a:r>
          </a:p>
          <a:p>
            <a:pPr lvl="1"/>
            <a:r>
              <a:rPr lang="en-US" sz="1800" dirty="0"/>
              <a:t>Give up easily when you are faced with difficulties or setbacks</a:t>
            </a:r>
          </a:p>
        </p:txBody>
      </p:sp>
    </p:spTree>
    <p:extLst>
      <p:ext uri="{BB962C8B-B14F-4D97-AF65-F5344CB8AC3E}">
        <p14:creationId xmlns:p14="http://schemas.microsoft.com/office/powerpoint/2010/main" val="22523111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discussion</a:t>
            </a:r>
          </a:p>
        </p:txBody>
      </p:sp>
      <p:sp>
        <p:nvSpPr>
          <p:cNvPr id="3" name="Content Placeholder 2"/>
          <p:cNvSpPr>
            <a:spLocks noGrp="1"/>
          </p:cNvSpPr>
          <p:nvPr>
            <p:ph idx="1"/>
          </p:nvPr>
        </p:nvSpPr>
        <p:spPr>
          <a:xfrm>
            <a:off x="581192" y="2000566"/>
            <a:ext cx="11029615" cy="4496221"/>
          </a:xfrm>
        </p:spPr>
        <p:txBody>
          <a:bodyPr>
            <a:noAutofit/>
          </a:bodyPr>
          <a:lstStyle/>
          <a:p>
            <a:r>
              <a:rPr lang="en-US" sz="2800" dirty="0"/>
              <a:t>How does someone in the fixed mindset view intelligence? To them, what does it mean to be smart?</a:t>
            </a:r>
          </a:p>
          <a:p>
            <a:r>
              <a:rPr lang="en-US" sz="2800" dirty="0"/>
              <a:t>What role does EFFORT play in the fixed mindset?</a:t>
            </a:r>
          </a:p>
          <a:p>
            <a:endParaRPr lang="en-US" sz="1600" dirty="0"/>
          </a:p>
          <a:p>
            <a:r>
              <a:rPr lang="en-US" sz="2800" b="1" dirty="0">
                <a:solidFill>
                  <a:srgbClr val="C00000"/>
                </a:solidFill>
              </a:rPr>
              <a:t>Think-Pair-Share</a:t>
            </a:r>
            <a:r>
              <a:rPr lang="en-US" sz="2800" dirty="0"/>
              <a:t>: You bombed an important math test and now you have a C in math. You are disappointed because you thought you studied hard and were prepared for the test. In the FIXED MINDSET, what would you reaction be? What would you think about your intelligence and your efforts?</a:t>
            </a:r>
          </a:p>
        </p:txBody>
      </p:sp>
    </p:spTree>
    <p:extLst>
      <p:ext uri="{BB962C8B-B14F-4D97-AF65-F5344CB8AC3E}">
        <p14:creationId xmlns:p14="http://schemas.microsoft.com/office/powerpoint/2010/main" val="35744654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a:t>
            </a:r>
            <a:r>
              <a:rPr lang="en-US" b="1" dirty="0"/>
              <a:t>Growth</a:t>
            </a:r>
            <a:r>
              <a:rPr lang="en-US" dirty="0"/>
              <a:t> mindset?</a:t>
            </a:r>
          </a:p>
        </p:txBody>
      </p:sp>
      <p:sp>
        <p:nvSpPr>
          <p:cNvPr id="3" name="Content Placeholder 2"/>
          <p:cNvSpPr>
            <a:spLocks noGrp="1"/>
          </p:cNvSpPr>
          <p:nvPr>
            <p:ph idx="1"/>
          </p:nvPr>
        </p:nvSpPr>
        <p:spPr>
          <a:xfrm>
            <a:off x="581192" y="2318838"/>
            <a:ext cx="11240333" cy="4713454"/>
          </a:xfrm>
        </p:spPr>
        <p:txBody>
          <a:bodyPr>
            <a:normAutofit fontScale="92500" lnSpcReduction="10000"/>
          </a:bodyPr>
          <a:lstStyle/>
          <a:p>
            <a:r>
              <a:rPr lang="en-US" sz="2200" dirty="0"/>
              <a:t>People with the growth mindset </a:t>
            </a:r>
            <a:r>
              <a:rPr lang="en-US" sz="2200" b="1" dirty="0"/>
              <a:t>believe their intelligence and other qualities can be CHANGED and IMPROVED through hard work and by learning from mistakes</a:t>
            </a:r>
            <a:r>
              <a:rPr lang="en-US" sz="2200" dirty="0"/>
              <a:t>.</a:t>
            </a:r>
          </a:p>
          <a:p>
            <a:endParaRPr lang="en-US" sz="2200" dirty="0"/>
          </a:p>
          <a:p>
            <a:r>
              <a:rPr lang="en-US" sz="2200" dirty="0"/>
              <a:t>If you have a GROWTH mindset, you…</a:t>
            </a:r>
          </a:p>
          <a:p>
            <a:pPr lvl="1"/>
            <a:r>
              <a:rPr lang="en-US" sz="1900" dirty="0"/>
              <a:t>Believe the intelligence you are born with is just a starting point; you can be smarter if you put in the effort</a:t>
            </a:r>
          </a:p>
          <a:p>
            <a:pPr lvl="1"/>
            <a:r>
              <a:rPr lang="en-US" sz="1900" dirty="0"/>
              <a:t>Have a passion for stretching your mind, trying new things, and challenging yourself (even when your efforts are not going well)</a:t>
            </a:r>
          </a:p>
          <a:p>
            <a:pPr lvl="1"/>
            <a:r>
              <a:rPr lang="en-US" sz="1900" dirty="0"/>
              <a:t>See mistakes NOT as failures and a sign to give up, but rather as a sign to change strategies and work harder</a:t>
            </a:r>
          </a:p>
          <a:p>
            <a:pPr lvl="1"/>
            <a:r>
              <a:rPr lang="en-US" sz="1900" dirty="0"/>
              <a:t>Do not compare yourself to others; instead, you are constantly trying to improve yourself</a:t>
            </a:r>
          </a:p>
          <a:p>
            <a:pPr lvl="1"/>
            <a:r>
              <a:rPr lang="en-US" sz="1900" dirty="0"/>
              <a:t>Believe mistakes and failures DO NOT define you, bur rather are an opportunity to grow</a:t>
            </a:r>
          </a:p>
          <a:p>
            <a:pPr lvl="1"/>
            <a:r>
              <a:rPr lang="en-US" sz="1900" dirty="0"/>
              <a:t>Credit success to effort and hard work</a:t>
            </a:r>
          </a:p>
          <a:p>
            <a:pPr lvl="1"/>
            <a:r>
              <a:rPr lang="en-US" sz="1900" dirty="0"/>
              <a:t>Learn from criticism and feedback</a:t>
            </a:r>
          </a:p>
          <a:p>
            <a:pPr lvl="1"/>
            <a:endParaRPr lang="en-US" dirty="0"/>
          </a:p>
          <a:p>
            <a:pPr lvl="1"/>
            <a:endParaRPr lang="en-US" dirty="0"/>
          </a:p>
          <a:p>
            <a:endParaRPr lang="en-US" dirty="0"/>
          </a:p>
        </p:txBody>
      </p:sp>
    </p:spTree>
    <p:extLst>
      <p:ext uri="{BB962C8B-B14F-4D97-AF65-F5344CB8AC3E}">
        <p14:creationId xmlns:p14="http://schemas.microsoft.com/office/powerpoint/2010/main" val="1309079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discussion</a:t>
            </a:r>
          </a:p>
        </p:txBody>
      </p:sp>
      <p:sp>
        <p:nvSpPr>
          <p:cNvPr id="3" name="Content Placeholder 2"/>
          <p:cNvSpPr>
            <a:spLocks noGrp="1"/>
          </p:cNvSpPr>
          <p:nvPr>
            <p:ph idx="1"/>
          </p:nvPr>
        </p:nvSpPr>
        <p:spPr>
          <a:xfrm>
            <a:off x="581192" y="2091502"/>
            <a:ext cx="11029615" cy="4380026"/>
          </a:xfrm>
        </p:spPr>
        <p:txBody>
          <a:bodyPr>
            <a:noAutofit/>
          </a:bodyPr>
          <a:lstStyle/>
          <a:p>
            <a:r>
              <a:rPr lang="en-US" sz="2800" dirty="0"/>
              <a:t>How does someone in the fixed mindset view intelligence? What does it mean to be smart?</a:t>
            </a:r>
          </a:p>
          <a:p>
            <a:r>
              <a:rPr lang="en-US" sz="2800" dirty="0"/>
              <a:t>What role does EFFORT have in the growth mindset?</a:t>
            </a:r>
          </a:p>
          <a:p>
            <a:endParaRPr lang="en-US" sz="1100" dirty="0"/>
          </a:p>
          <a:p>
            <a:r>
              <a:rPr lang="en-US" sz="2800" b="1" dirty="0">
                <a:solidFill>
                  <a:srgbClr val="C00000"/>
                </a:solidFill>
              </a:rPr>
              <a:t>Think-Pair-Share</a:t>
            </a:r>
            <a:r>
              <a:rPr lang="en-US" sz="2800" dirty="0"/>
              <a:t>: You bombed an important math test and now you have a C in math. You are disappointed because you thought you studied hard and were prepared for the test. In the GROWTH MINDSET, what would you reaction be? What would you think about your intelligence and your efforts? What would you do in preparation for the next math test?</a:t>
            </a:r>
          </a:p>
        </p:txBody>
      </p:sp>
    </p:spTree>
    <p:extLst>
      <p:ext uri="{BB962C8B-B14F-4D97-AF65-F5344CB8AC3E}">
        <p14:creationId xmlns:p14="http://schemas.microsoft.com/office/powerpoint/2010/main" val="25386590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a test score forever?</a:t>
            </a:r>
          </a:p>
        </p:txBody>
      </p:sp>
      <p:sp>
        <p:nvSpPr>
          <p:cNvPr id="3" name="Content Placeholder 2"/>
          <p:cNvSpPr>
            <a:spLocks noGrp="1"/>
          </p:cNvSpPr>
          <p:nvPr>
            <p:ph idx="1"/>
          </p:nvPr>
        </p:nvSpPr>
        <p:spPr>
          <a:xfrm>
            <a:off x="581192" y="1990462"/>
            <a:ext cx="11029615" cy="4723558"/>
          </a:xfrm>
        </p:spPr>
        <p:txBody>
          <a:bodyPr>
            <a:normAutofit/>
          </a:bodyPr>
          <a:lstStyle/>
          <a:p>
            <a:r>
              <a:rPr lang="en-US" dirty="0"/>
              <a:t>Carol </a:t>
            </a:r>
            <a:r>
              <a:rPr lang="en-US" dirty="0" err="1"/>
              <a:t>Dweck</a:t>
            </a:r>
            <a:r>
              <a:rPr lang="en-US" dirty="0"/>
              <a:t> and her research team showed 5</a:t>
            </a:r>
            <a:r>
              <a:rPr lang="en-US" baseline="30000" dirty="0"/>
              <a:t>th</a:t>
            </a:r>
            <a:r>
              <a:rPr lang="en-US" dirty="0"/>
              <a:t> graders a cardboard box and told them there was a test inside it that measured an “important school ability.” They told them nothing more.</a:t>
            </a:r>
          </a:p>
          <a:p>
            <a:r>
              <a:rPr lang="en-US" dirty="0"/>
              <a:t>Then they asked:</a:t>
            </a:r>
          </a:p>
          <a:p>
            <a:pPr lvl="1"/>
            <a:r>
              <a:rPr lang="en-US" dirty="0"/>
              <a:t>“How much do you think this test measures an important school ability?”</a:t>
            </a:r>
          </a:p>
          <a:p>
            <a:pPr lvl="1"/>
            <a:r>
              <a:rPr lang="en-US" dirty="0"/>
              <a:t>“Do you think this test measures </a:t>
            </a:r>
            <a:r>
              <a:rPr lang="en-US" i="1" dirty="0"/>
              <a:t>how smart you are?</a:t>
            </a:r>
            <a:r>
              <a:rPr lang="en-US" dirty="0"/>
              <a:t>”</a:t>
            </a:r>
          </a:p>
          <a:p>
            <a:pPr lvl="1"/>
            <a:r>
              <a:rPr lang="en-US" dirty="0"/>
              <a:t>“Do you think this test measures </a:t>
            </a:r>
            <a:r>
              <a:rPr lang="en-US" i="1" dirty="0"/>
              <a:t>how smart you’ll be when you grow up?”</a:t>
            </a:r>
          </a:p>
          <a:p>
            <a:r>
              <a:rPr lang="en-US" b="1" dirty="0">
                <a:solidFill>
                  <a:srgbClr val="C00000"/>
                </a:solidFill>
              </a:rPr>
              <a:t>Think-Pair-Share: </a:t>
            </a:r>
            <a:r>
              <a:rPr lang="en-US" dirty="0"/>
              <a:t>How do you think 5</a:t>
            </a:r>
            <a:r>
              <a:rPr lang="en-US" baseline="30000" dirty="0"/>
              <a:t>th</a:t>
            </a:r>
            <a:r>
              <a:rPr lang="en-US" dirty="0"/>
              <a:t> graders in the FIXED mindset responded? In the GROWTH mindset?</a:t>
            </a:r>
          </a:p>
          <a:p>
            <a:endParaRPr lang="en-US" sz="1600" dirty="0"/>
          </a:p>
          <a:p>
            <a:r>
              <a:rPr lang="en-US" b="1" dirty="0"/>
              <a:t>FIXED</a:t>
            </a:r>
            <a:r>
              <a:rPr lang="en-US" dirty="0"/>
              <a:t>: strongly believed the test measured how smart they are now AND how smart they’d be when they grow up.</a:t>
            </a:r>
          </a:p>
          <a:p>
            <a:r>
              <a:rPr lang="en-US" b="1" dirty="0"/>
              <a:t>GROWTH</a:t>
            </a:r>
            <a:r>
              <a:rPr lang="en-US" dirty="0"/>
              <a:t>: believed it measured an important school ability, but that there is no way this ONE test could measure how overall smart they were.</a:t>
            </a:r>
          </a:p>
          <a:p>
            <a:r>
              <a:rPr lang="en-US" dirty="0"/>
              <a:t>What would YOUR response have been? What does that tell you about your mindset?</a:t>
            </a:r>
          </a:p>
        </p:txBody>
      </p:sp>
    </p:spTree>
    <p:extLst>
      <p:ext uri="{BB962C8B-B14F-4D97-AF65-F5344CB8AC3E}">
        <p14:creationId xmlns:p14="http://schemas.microsoft.com/office/powerpoint/2010/main" val="3610071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two mindsets T-Chart</a:t>
            </a:r>
          </a:p>
        </p:txBody>
      </p:sp>
      <p:pic>
        <p:nvPicPr>
          <p:cNvPr id="4" name="Content Placeholder 3"/>
          <p:cNvPicPr>
            <a:picLocks noGrp="1" noChangeAspect="1"/>
          </p:cNvPicPr>
          <p:nvPr>
            <p:ph idx="1"/>
          </p:nvPr>
        </p:nvPicPr>
        <p:blipFill rotWithShape="1">
          <a:blip r:embed="rId2"/>
          <a:srcRect l="3939" t="3798" r="4410" b="4316"/>
          <a:stretch/>
        </p:blipFill>
        <p:spPr>
          <a:xfrm>
            <a:off x="6850421" y="0"/>
            <a:ext cx="5026675" cy="6804720"/>
          </a:xfrm>
        </p:spPr>
      </p:pic>
      <p:sp>
        <p:nvSpPr>
          <p:cNvPr id="5" name="Content Placeholder 2"/>
          <p:cNvSpPr txBox="1">
            <a:spLocks/>
          </p:cNvSpPr>
          <p:nvPr/>
        </p:nvSpPr>
        <p:spPr>
          <a:xfrm>
            <a:off x="581193" y="1409490"/>
            <a:ext cx="5844868" cy="5395230"/>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t>Working with your partner, use the diagram and the information you have learned to complete the </a:t>
            </a:r>
            <a:r>
              <a:rPr lang="en-US" b="1" dirty="0"/>
              <a:t>Mindsets T-Chart.</a:t>
            </a:r>
          </a:p>
          <a:p>
            <a:r>
              <a:rPr lang="en-US" dirty="0"/>
              <a:t>Each side should contain information related to each mindset belief on:</a:t>
            </a:r>
          </a:p>
          <a:p>
            <a:pPr lvl="1"/>
            <a:r>
              <a:rPr lang="en-US" dirty="0"/>
              <a:t>Challenges</a:t>
            </a:r>
          </a:p>
          <a:p>
            <a:pPr lvl="1"/>
            <a:r>
              <a:rPr lang="en-US" dirty="0"/>
              <a:t>What to do when faced with obstacles</a:t>
            </a:r>
          </a:p>
          <a:p>
            <a:pPr lvl="1"/>
            <a:r>
              <a:rPr lang="en-US" dirty="0"/>
              <a:t>Effort</a:t>
            </a:r>
          </a:p>
          <a:p>
            <a:pPr lvl="1"/>
            <a:r>
              <a:rPr lang="en-US" dirty="0"/>
              <a:t>Criticism</a:t>
            </a:r>
          </a:p>
          <a:p>
            <a:pPr lvl="1"/>
            <a:r>
              <a:rPr lang="en-US" dirty="0"/>
              <a:t>Self-worth, especially through failures</a:t>
            </a:r>
          </a:p>
        </p:txBody>
      </p:sp>
    </p:spTree>
    <p:extLst>
      <p:ext uri="{BB962C8B-B14F-4D97-AF65-F5344CB8AC3E}">
        <p14:creationId xmlns:p14="http://schemas.microsoft.com/office/powerpoint/2010/main" val="28077811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8392</TotalTime>
  <Words>2354</Words>
  <Application>Microsoft Office PowerPoint</Application>
  <PresentationFormat>Widescreen</PresentationFormat>
  <Paragraphs>178</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Gill Sans MT</vt:lpstr>
      <vt:lpstr>Wingdings 2</vt:lpstr>
      <vt:lpstr>Dividend</vt:lpstr>
      <vt:lpstr>What are Mindsets?</vt:lpstr>
      <vt:lpstr>First, a story!</vt:lpstr>
      <vt:lpstr>What are mindsets?</vt:lpstr>
      <vt:lpstr>What is the fixed mindset?</vt:lpstr>
      <vt:lpstr>Class discussion</vt:lpstr>
      <vt:lpstr>What is the Growth mindset?</vt:lpstr>
      <vt:lpstr>Class discussion</vt:lpstr>
      <vt:lpstr>Is a test score forever?</vt:lpstr>
      <vt:lpstr>The two mindsets T-Chart</vt:lpstr>
      <vt:lpstr>Which mindset do you have?</vt:lpstr>
      <vt:lpstr>Mindset quiz instructions</vt:lpstr>
      <vt:lpstr>Which mindset do you have about intelligence?</vt:lpstr>
      <vt:lpstr>Which mindset do you have about Personality?</vt:lpstr>
      <vt:lpstr>INTELLIGENCE AND MINDSET ANSWERS</vt:lpstr>
      <vt:lpstr>PERSONALITY AND MINDSET ANSWERS</vt:lpstr>
      <vt:lpstr>Quiz debrief</vt:lpstr>
      <vt:lpstr>OK, I got it…but so what?</vt:lpstr>
      <vt:lpstr>How can I change my mindset?</vt:lpstr>
      <vt:lpstr>Change your words, change your mindset!</vt:lpstr>
      <vt:lpstr>Let’s practice</vt:lpstr>
      <vt:lpstr>Let’s practice</vt:lpstr>
      <vt:lpstr>Let’s get to work!</vt:lpstr>
      <vt:lpstr>reflection journal entry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Mindsets?</dc:title>
  <dc:creator>Parisa Badizadegan</dc:creator>
  <cp:lastModifiedBy>Parisa Badizadegan</cp:lastModifiedBy>
  <cp:revision>25</cp:revision>
  <dcterms:created xsi:type="dcterms:W3CDTF">2016-08-04T22:23:21Z</dcterms:created>
  <dcterms:modified xsi:type="dcterms:W3CDTF">2016-08-10T18:42:37Z</dcterms:modified>
</cp:coreProperties>
</file>